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256" r:id="rId2"/>
    <p:sldId id="257" r:id="rId3"/>
    <p:sldId id="258" r:id="rId4"/>
    <p:sldId id="261" r:id="rId5"/>
    <p:sldId id="290" r:id="rId6"/>
    <p:sldId id="293" r:id="rId7"/>
    <p:sldId id="294" r:id="rId8"/>
    <p:sldId id="262" r:id="rId9"/>
    <p:sldId id="292" r:id="rId10"/>
    <p:sldId id="291" r:id="rId11"/>
    <p:sldId id="264" r:id="rId12"/>
    <p:sldId id="265" r:id="rId13"/>
    <p:sldId id="268" r:id="rId14"/>
    <p:sldId id="266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</p:sldIdLst>
  <p:sldSz cx="12192000" cy="6858000"/>
  <p:notesSz cx="9928225" cy="679767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1872" autoAdjust="0"/>
  </p:normalViewPr>
  <p:slideViewPr>
    <p:cSldViewPr snapToGrid="0">
      <p:cViewPr varScale="1">
        <p:scale>
          <a:sx n="85" d="100"/>
          <a:sy n="85" d="100"/>
        </p:scale>
        <p:origin x="7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0" cy="341064"/>
          </a:xfrm>
          <a:prstGeom prst="rect">
            <a:avLst/>
          </a:prstGeom>
        </p:spPr>
        <p:txBody>
          <a:bodyPr vert="horz" lIns="94814" tIns="47407" rIns="94814" bIns="47407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623697" y="0"/>
            <a:ext cx="4302230" cy="341064"/>
          </a:xfrm>
          <a:prstGeom prst="rect">
            <a:avLst/>
          </a:prstGeom>
        </p:spPr>
        <p:txBody>
          <a:bodyPr vert="horz" lIns="94814" tIns="47407" rIns="94814" bIns="47407" rtlCol="0"/>
          <a:lstStyle>
            <a:lvl1pPr algn="r">
              <a:defRPr sz="1200"/>
            </a:lvl1pPr>
          </a:lstStyle>
          <a:p>
            <a:fld id="{382B30EA-D545-472A-8B2F-5D59541347A1}" type="datetimeFigureOut">
              <a:rPr lang="pl-PL" smtClean="0"/>
              <a:t>2016-06-20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14" tIns="47407" rIns="94814" bIns="47407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992823" y="3271380"/>
            <a:ext cx="7942580" cy="2676585"/>
          </a:xfrm>
          <a:prstGeom prst="rect">
            <a:avLst/>
          </a:prstGeom>
        </p:spPr>
        <p:txBody>
          <a:bodyPr vert="horz" lIns="94814" tIns="47407" rIns="94814" bIns="47407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0" cy="341063"/>
          </a:xfrm>
          <a:prstGeom prst="rect">
            <a:avLst/>
          </a:prstGeom>
        </p:spPr>
        <p:txBody>
          <a:bodyPr vert="horz" lIns="94814" tIns="47407" rIns="94814" bIns="47407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0" cy="341063"/>
          </a:xfrm>
          <a:prstGeom prst="rect">
            <a:avLst/>
          </a:prstGeom>
        </p:spPr>
        <p:txBody>
          <a:bodyPr vert="horz" lIns="94814" tIns="47407" rIns="94814" bIns="47407" rtlCol="0" anchor="b"/>
          <a:lstStyle>
            <a:lvl1pPr algn="r">
              <a:defRPr sz="1200"/>
            </a:lvl1pPr>
          </a:lstStyle>
          <a:p>
            <a:fld id="{F7EEDB63-0F66-4182-8640-6072053CF5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0306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2599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104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5393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8612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3560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2664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0890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45245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19769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1553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8589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141">
              <a:defRPr/>
            </a:pPr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81717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0989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016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2093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19850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01464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7767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81405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56738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8701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5690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6270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83918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43829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07296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65814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8737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9784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063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800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74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0098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DB63-0F66-4182-8640-6072053CF50B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484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BA68-E6BE-46A2-B792-5282AC83A662}" type="datetimeFigureOut">
              <a:rPr lang="pl-PL" smtClean="0"/>
              <a:t>2016-06-20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BFB3-F227-4438-9A81-FA5835284F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4106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BA68-E6BE-46A2-B792-5282AC83A662}" type="datetimeFigureOut">
              <a:rPr lang="pl-PL" smtClean="0"/>
              <a:t>2016-06-20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BFB3-F227-4438-9A81-FA5835284F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767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BA68-E6BE-46A2-B792-5282AC83A662}" type="datetimeFigureOut">
              <a:rPr lang="pl-PL" smtClean="0"/>
              <a:t>2016-06-20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BFB3-F227-4438-9A81-FA5835284F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1018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BA68-E6BE-46A2-B792-5282AC83A662}" type="datetimeFigureOut">
              <a:rPr lang="pl-PL" smtClean="0"/>
              <a:t>2016-06-20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BFB3-F227-4438-9A81-FA5835284F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784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BA68-E6BE-46A2-B792-5282AC83A662}" type="datetimeFigureOut">
              <a:rPr lang="pl-PL" smtClean="0"/>
              <a:t>2016-06-20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BFB3-F227-4438-9A81-FA5835284F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2912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BA68-E6BE-46A2-B792-5282AC83A662}" type="datetimeFigureOut">
              <a:rPr lang="pl-PL" smtClean="0"/>
              <a:t>2016-06-20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BFB3-F227-4438-9A81-FA5835284F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0540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BA68-E6BE-46A2-B792-5282AC83A662}" type="datetimeFigureOut">
              <a:rPr lang="pl-PL" smtClean="0"/>
              <a:t>2016-06-20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BFB3-F227-4438-9A81-FA5835284F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3245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BA68-E6BE-46A2-B792-5282AC83A662}" type="datetimeFigureOut">
              <a:rPr lang="pl-PL" smtClean="0"/>
              <a:t>2016-06-20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BFB3-F227-4438-9A81-FA5835284F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7036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BA68-E6BE-46A2-B792-5282AC83A662}" type="datetimeFigureOut">
              <a:rPr lang="pl-PL" smtClean="0"/>
              <a:t>2016-06-20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BFB3-F227-4438-9A81-FA5835284FF5}" type="slidenum">
              <a:rPr lang="pl-PL" smtClean="0"/>
              <a:t>‹#›</a:t>
            </a:fld>
            <a:endParaRPr lang="pl-PL"/>
          </a:p>
        </p:txBody>
      </p:sp>
      <p:sp>
        <p:nvSpPr>
          <p:cNvPr id="5" name="Prostokąt 4"/>
          <p:cNvSpPr/>
          <p:nvPr userDrawn="1"/>
        </p:nvSpPr>
        <p:spPr>
          <a:xfrm>
            <a:off x="0" y="-59607"/>
            <a:ext cx="12192000" cy="691760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0125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BA68-E6BE-46A2-B792-5282AC83A662}" type="datetimeFigureOut">
              <a:rPr lang="pl-PL" smtClean="0"/>
              <a:t>2016-06-20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BFB3-F227-4438-9A81-FA5835284F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2496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BA68-E6BE-46A2-B792-5282AC83A662}" type="datetimeFigureOut">
              <a:rPr lang="pl-PL" smtClean="0"/>
              <a:t>2016-06-20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BFB3-F227-4438-9A81-FA5835284F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4163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ABA68-E6BE-46A2-B792-5282AC83A662}" type="datetimeFigureOut">
              <a:rPr lang="pl-PL" smtClean="0"/>
              <a:t>2016-06-20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5BFB3-F227-4438-9A81-FA5835284F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266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microsoft.com/office/2007/relationships/hdphoto" Target="../media/hdphoto7.wdp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microsoft.com/office/2007/relationships/hdphoto" Target="../media/hdphoto6.wdp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microsoft.com/office/2007/relationships/hdphoto" Target="../media/hdphoto3.wdp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3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13.pn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1093" cy="6858000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0" y="-59607"/>
            <a:ext cx="12192000" cy="691760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/>
          <p:cNvSpPr/>
          <p:nvPr/>
        </p:nvSpPr>
        <p:spPr>
          <a:xfrm>
            <a:off x="583557" y="1310736"/>
            <a:ext cx="10858260" cy="3681193"/>
          </a:xfrm>
          <a:prstGeom prst="rect">
            <a:avLst/>
          </a:prstGeom>
          <a:ln w="38100"/>
          <a:effectLst>
            <a:reflection blurRad="6350" stA="50000" endA="300" endPos="38500" dist="50800" dir="5400000" sy="-100000" algn="bl" rotWithShape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 </a:t>
            </a: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01882" y="468197"/>
            <a:ext cx="9466118" cy="2387600"/>
          </a:xfrm>
        </p:spPr>
        <p:txBody>
          <a:bodyPr>
            <a:noAutofit/>
          </a:bodyPr>
          <a:lstStyle/>
          <a:p>
            <a:r>
              <a:rPr lang="pl-PL" sz="8800" dirty="0">
                <a:solidFill>
                  <a:srgbClr val="C00000"/>
                </a:solidFill>
                <a:latin typeface="Allura" panose="02000000000000000000" pitchFamily="50" charset="-18"/>
              </a:rPr>
              <a:t>Platforma internetowa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05941" y="3754088"/>
            <a:ext cx="6858000" cy="647844"/>
          </a:xfrm>
        </p:spPr>
        <p:txBody>
          <a:bodyPr>
            <a:noAutofit/>
          </a:bodyPr>
          <a:lstStyle/>
          <a:p>
            <a:r>
              <a:rPr lang="pl-PL" sz="2800" b="1" dirty="0">
                <a:latin typeface="Trajan Pro" panose="02020502050506020301" pitchFamily="18" charset="-18"/>
                <a:cs typeface="Times New Roman" panose="02020603050405020304" pitchFamily="18" charset="0"/>
              </a:rPr>
              <a:t>„</a:t>
            </a:r>
            <a:r>
              <a:rPr lang="pl-PL" sz="2800" b="1" dirty="0" err="1">
                <a:latin typeface="Trajan Pro" panose="02020502050506020301" pitchFamily="18" charset="-18"/>
                <a:cs typeface="Times New Roman" panose="02020603050405020304" pitchFamily="18" charset="0"/>
              </a:rPr>
              <a:t>Health</a:t>
            </a:r>
            <a:r>
              <a:rPr lang="pl-PL" sz="2800" b="1" dirty="0">
                <a:latin typeface="Trajan Pro" panose="02020502050506020301" pitchFamily="18" charset="-18"/>
                <a:cs typeface="Times New Roman" panose="02020603050405020304" pitchFamily="18" charset="0"/>
              </a:rPr>
              <a:t> </a:t>
            </a:r>
            <a:r>
              <a:rPr lang="pl-PL" sz="2800" b="1" dirty="0" err="1">
                <a:latin typeface="Trajan Pro" panose="02020502050506020301" pitchFamily="18" charset="-18"/>
                <a:cs typeface="Times New Roman" panose="02020603050405020304" pitchFamily="18" charset="0"/>
              </a:rPr>
              <a:t>education</a:t>
            </a:r>
            <a:r>
              <a:rPr lang="pl-PL" sz="2800" b="1" dirty="0">
                <a:latin typeface="Trajan Pro" panose="02020502050506020301" pitchFamily="18" charset="-18"/>
                <a:cs typeface="Times New Roman" panose="02020603050405020304" pitchFamily="18" charset="0"/>
              </a:rPr>
              <a:t> for life”</a:t>
            </a:r>
          </a:p>
          <a:p>
            <a:r>
              <a:rPr lang="pl-PL" sz="2800" b="1" dirty="0">
                <a:latin typeface="Trajan Pro" panose="02020502050506020301" pitchFamily="18" charset="-18"/>
                <a:cs typeface="Times New Roman" panose="02020603050405020304" pitchFamily="18" charset="0"/>
              </a:rPr>
              <a:t>2014 - 2016</a:t>
            </a:r>
            <a:endParaRPr lang="pl-PL" sz="2800" dirty="0">
              <a:latin typeface="Trajan Pro" panose="02020502050506020301" pitchFamily="18" charset="-18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4515161" y="2782440"/>
            <a:ext cx="28395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>
                <a:solidFill>
                  <a:schemeClr val="accent6">
                    <a:lumMod val="50000"/>
                  </a:schemeClr>
                </a:solidFill>
                <a:latin typeface="Adobe Garamond Pro" panose="02020502060506020403" pitchFamily="18" charset="-18"/>
              </a:rPr>
              <a:t>www.healthedu.pl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500" y="468197"/>
            <a:ext cx="1194955" cy="119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7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5304" y="1344707"/>
            <a:ext cx="11981329" cy="769386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reflection blurRad="6350" stA="50000" endA="300" endPos="90000" dist="50800" dir="5400000" sy="-100000" algn="bl" rotWithShape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ięciokąt 2"/>
          <p:cNvSpPr/>
          <p:nvPr/>
        </p:nvSpPr>
        <p:spPr>
          <a:xfrm>
            <a:off x="0" y="256407"/>
            <a:ext cx="4312227" cy="759188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0" y="256407"/>
            <a:ext cx="40158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dirty="0">
                <a:solidFill>
                  <a:srgbClr val="C00000"/>
                </a:solidFill>
                <a:latin typeface="Allura" panose="02000000000000000000" pitchFamily="50" charset="-18"/>
              </a:rPr>
              <a:t>Platforma internetowa</a:t>
            </a:r>
            <a:endParaRPr lang="pl-PL" sz="4000" dirty="0">
              <a:solidFill>
                <a:srgbClr val="C00000"/>
              </a:solidFill>
            </a:endParaRPr>
          </a:p>
        </p:txBody>
      </p:sp>
      <p:pic>
        <p:nvPicPr>
          <p:cNvPr id="5" name="Picture 4" descr="efro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188" y="79947"/>
            <a:ext cx="25717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/>
          <a:srcRect t="8466" b="7717"/>
          <a:stretch/>
        </p:blipFill>
        <p:spPr>
          <a:xfrm>
            <a:off x="1717963" y="2443205"/>
            <a:ext cx="8950036" cy="4219682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50342" y="1467790"/>
            <a:ext cx="631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Century Gothic" panose="020B0502020202020204" pitchFamily="34" charset="0"/>
              </a:rPr>
              <a:t>Wykorzystywanie platformy</a:t>
            </a:r>
            <a:endParaRPr lang="pl-PL" sz="2800" dirty="0">
              <a:latin typeface="Century Gothic" panose="020B0502020202020204" pitchFamily="34" charset="0"/>
            </a:endParaRPr>
          </a:p>
        </p:txBody>
      </p:sp>
      <p:sp>
        <p:nvSpPr>
          <p:cNvPr id="8" name="Pięciokąt 7"/>
          <p:cNvSpPr/>
          <p:nvPr/>
        </p:nvSpPr>
        <p:spPr>
          <a:xfrm>
            <a:off x="7879773" y="5689119"/>
            <a:ext cx="4312227" cy="759188"/>
          </a:xfrm>
          <a:prstGeom prst="homePlate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Śląski Uniwersytet Medyczny</a:t>
            </a:r>
            <a:endParaRPr lang="pl-PL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551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" b="1624"/>
          <a:stretch/>
        </p:blipFill>
        <p:spPr>
          <a:xfrm>
            <a:off x="1038387" y="1173231"/>
            <a:ext cx="10337369" cy="5398052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ięciokąt 5"/>
          <p:cNvSpPr/>
          <p:nvPr/>
        </p:nvSpPr>
        <p:spPr>
          <a:xfrm>
            <a:off x="0" y="101427"/>
            <a:ext cx="4312227" cy="759188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0" y="101427"/>
            <a:ext cx="40158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dirty="0">
                <a:solidFill>
                  <a:srgbClr val="C00000"/>
                </a:solidFill>
                <a:latin typeface="Allura" panose="02000000000000000000" pitchFamily="50" charset="-18"/>
              </a:rPr>
              <a:t>Platforma internetowa</a:t>
            </a:r>
            <a:endParaRPr lang="pl-PL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19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3718"/>
            <a:ext cx="9144000" cy="5540187"/>
          </a:xfrm>
          <a:prstGeom prst="rect">
            <a:avLst/>
          </a:prstGeom>
        </p:spPr>
      </p:pic>
      <p:sp>
        <p:nvSpPr>
          <p:cNvPr id="4" name="Pięciokąt 3"/>
          <p:cNvSpPr/>
          <p:nvPr/>
        </p:nvSpPr>
        <p:spPr>
          <a:xfrm>
            <a:off x="417818" y="0"/>
            <a:ext cx="4312227" cy="759188"/>
          </a:xfrm>
          <a:prstGeom prst="homePlate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dirty="0">
                <a:solidFill>
                  <a:schemeClr val="tx1"/>
                </a:solidFill>
              </a:rPr>
              <a:t>Widok po zalogowaniu</a:t>
            </a:r>
            <a:endParaRPr lang="pl-PL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231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5" t="25485" r="33529" b="4611"/>
          <a:stretch/>
        </p:blipFill>
        <p:spPr>
          <a:xfrm>
            <a:off x="2371163" y="0"/>
            <a:ext cx="7643814" cy="6858000"/>
          </a:xfrm>
          <a:prstGeom prst="rect">
            <a:avLst/>
          </a:prstGeom>
        </p:spPr>
      </p:pic>
      <p:sp>
        <p:nvSpPr>
          <p:cNvPr id="3" name="Pięciokąt 2"/>
          <p:cNvSpPr/>
          <p:nvPr/>
        </p:nvSpPr>
        <p:spPr>
          <a:xfrm>
            <a:off x="417818" y="0"/>
            <a:ext cx="4312227" cy="759188"/>
          </a:xfrm>
          <a:prstGeom prst="homePlate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dirty="0" smtClean="0">
                <a:solidFill>
                  <a:schemeClr val="tx1"/>
                </a:solidFill>
              </a:rPr>
              <a:t>Przedmioty</a:t>
            </a:r>
            <a:endParaRPr lang="pl-PL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018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1" t="8170" b="4771"/>
          <a:stretch/>
        </p:blipFill>
        <p:spPr>
          <a:xfrm>
            <a:off x="1645024" y="121023"/>
            <a:ext cx="11730563" cy="641424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1" t="13429" r="65736" b="4542"/>
          <a:stretch/>
        </p:blipFill>
        <p:spPr>
          <a:xfrm>
            <a:off x="2290482" y="470647"/>
            <a:ext cx="2514601" cy="6163994"/>
          </a:xfrm>
          <a:prstGeom prst="rect">
            <a:avLst/>
          </a:prstGeom>
        </p:spPr>
      </p:pic>
      <p:sp>
        <p:nvSpPr>
          <p:cNvPr id="4" name="Pięciokąt 3"/>
          <p:cNvSpPr/>
          <p:nvPr/>
        </p:nvSpPr>
        <p:spPr>
          <a:xfrm>
            <a:off x="7879773" y="2291645"/>
            <a:ext cx="4312227" cy="759188"/>
          </a:xfrm>
          <a:prstGeom prst="homePlate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dirty="0">
                <a:solidFill>
                  <a:schemeClr val="tx1"/>
                </a:solidFill>
              </a:rPr>
              <a:t>Widok po zalogowaniu</a:t>
            </a:r>
            <a:endParaRPr lang="pl-PL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839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17265" t="8274" r="19382" b="4666"/>
          <a:stretch/>
        </p:blipFill>
        <p:spPr>
          <a:xfrm>
            <a:off x="1524001" y="0"/>
            <a:ext cx="9654989" cy="7463118"/>
          </a:xfrm>
          <a:prstGeom prst="rect">
            <a:avLst/>
          </a:prstGeom>
        </p:spPr>
      </p:pic>
      <p:sp>
        <p:nvSpPr>
          <p:cNvPr id="3" name="Pięciokąt 2"/>
          <p:cNvSpPr/>
          <p:nvPr/>
        </p:nvSpPr>
        <p:spPr>
          <a:xfrm>
            <a:off x="7879773" y="2675467"/>
            <a:ext cx="4312227" cy="759188"/>
          </a:xfrm>
          <a:prstGeom prst="homePlate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dirty="0" smtClean="0">
                <a:solidFill>
                  <a:schemeClr val="tx1"/>
                </a:solidFill>
              </a:rPr>
              <a:t>Plany lekcji z geografii</a:t>
            </a:r>
            <a:endParaRPr lang="pl-PL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126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19117" t="7529" r="20264" b="4814"/>
          <a:stretch/>
        </p:blipFill>
        <p:spPr>
          <a:xfrm>
            <a:off x="2061884" y="161366"/>
            <a:ext cx="8148917" cy="6696635"/>
          </a:xfrm>
          <a:prstGeom prst="rect">
            <a:avLst/>
          </a:prstGeom>
        </p:spPr>
      </p:pic>
      <p:sp>
        <p:nvSpPr>
          <p:cNvPr id="3" name="Pięciokąt 2"/>
          <p:cNvSpPr/>
          <p:nvPr/>
        </p:nvSpPr>
        <p:spPr>
          <a:xfrm>
            <a:off x="7879773" y="4222045"/>
            <a:ext cx="4312227" cy="759188"/>
          </a:xfrm>
          <a:prstGeom prst="homePlate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dirty="0" smtClean="0">
                <a:solidFill>
                  <a:schemeClr val="tx1"/>
                </a:solidFill>
              </a:rPr>
              <a:t>Plan lekcji z biologii</a:t>
            </a:r>
            <a:endParaRPr lang="pl-PL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5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19117" t="27596" r="33368" b="16430"/>
          <a:stretch/>
        </p:blipFill>
        <p:spPr>
          <a:xfrm>
            <a:off x="1833285" y="510989"/>
            <a:ext cx="9038706" cy="6051177"/>
          </a:xfrm>
          <a:prstGeom prst="rect">
            <a:avLst/>
          </a:prstGeom>
        </p:spPr>
      </p:pic>
      <p:sp>
        <p:nvSpPr>
          <p:cNvPr id="5" name="Pięciokąt 4"/>
          <p:cNvSpPr/>
          <p:nvPr/>
        </p:nvSpPr>
        <p:spPr>
          <a:xfrm>
            <a:off x="417818" y="0"/>
            <a:ext cx="7179604" cy="1569156"/>
          </a:xfrm>
          <a:prstGeom prst="homePlate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dirty="0">
                <a:solidFill>
                  <a:schemeClr val="tx1"/>
                </a:solidFill>
              </a:rPr>
              <a:t>Plan lekcji z biologii, zajęć prozdrowotnych.</a:t>
            </a:r>
          </a:p>
          <a:p>
            <a:r>
              <a:rPr lang="pl-PL" sz="2800" dirty="0">
                <a:solidFill>
                  <a:schemeClr val="tx1"/>
                </a:solidFill>
              </a:rPr>
              <a:t>Temat: Utrzymanie zdrowych zębów i dziąseł</a:t>
            </a:r>
            <a:endParaRPr lang="pl-PL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060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19647" t="8432" r="34206" b="4353"/>
          <a:stretch/>
        </p:blipFill>
        <p:spPr>
          <a:xfrm>
            <a:off x="1927412" y="-1"/>
            <a:ext cx="6414247" cy="6818971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2169460" y="6656294"/>
            <a:ext cx="221876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623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17618" t="7843" r="18941" b="5255"/>
          <a:stretch/>
        </p:blipFill>
        <p:spPr>
          <a:xfrm>
            <a:off x="1618130" y="1"/>
            <a:ext cx="8861613" cy="6828003"/>
          </a:xfrm>
          <a:prstGeom prst="rect">
            <a:avLst/>
          </a:prstGeom>
        </p:spPr>
      </p:pic>
      <p:sp>
        <p:nvSpPr>
          <p:cNvPr id="4" name="Pięciokąt 3"/>
          <p:cNvSpPr/>
          <p:nvPr/>
        </p:nvSpPr>
        <p:spPr>
          <a:xfrm>
            <a:off x="180750" y="3826934"/>
            <a:ext cx="4312227" cy="759188"/>
          </a:xfrm>
          <a:prstGeom prst="homePlate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dirty="0" smtClean="0">
                <a:solidFill>
                  <a:schemeClr val="tx1"/>
                </a:solidFill>
              </a:rPr>
              <a:t>Załączniki dodane do planu lekcji z geografii</a:t>
            </a:r>
            <a:endParaRPr lang="pl-PL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680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0" y="-59607"/>
            <a:ext cx="12192000" cy="691760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292" y="52506"/>
            <a:ext cx="1522469" cy="9684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00" y="58113"/>
            <a:ext cx="1453167" cy="9684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"/>
          <a:stretch/>
        </p:blipFill>
        <p:spPr>
          <a:xfrm>
            <a:off x="1578127" y="45183"/>
            <a:ext cx="1467573" cy="9684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pole tekstowe 17"/>
          <p:cNvSpPr txBox="1"/>
          <p:nvPr/>
        </p:nvSpPr>
        <p:spPr>
          <a:xfrm>
            <a:off x="74182" y="6539572"/>
            <a:ext cx="6702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pl-PL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pl-PL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life” – Platforma internetowa, 7.06.2016 r.</a:t>
            </a:r>
            <a:endParaRPr lang="pl-PL" sz="1400" i="1" dirty="0"/>
          </a:p>
        </p:txBody>
      </p:sp>
      <p:sp>
        <p:nvSpPr>
          <p:cNvPr id="21" name="Pięciokąt 20"/>
          <p:cNvSpPr/>
          <p:nvPr/>
        </p:nvSpPr>
        <p:spPr>
          <a:xfrm>
            <a:off x="0" y="1283145"/>
            <a:ext cx="4312227" cy="759188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900" y="44666"/>
            <a:ext cx="1231192" cy="96891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3" name="Łącznik prosty 22"/>
          <p:cNvCxnSpPr/>
          <p:nvPr/>
        </p:nvCxnSpPr>
        <p:spPr>
          <a:xfrm>
            <a:off x="0" y="6539547"/>
            <a:ext cx="5613381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92" y="45827"/>
            <a:ext cx="1453168" cy="9684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606" y="48613"/>
            <a:ext cx="1466850" cy="9779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7" t="1775"/>
          <a:stretch/>
        </p:blipFill>
        <p:spPr>
          <a:xfrm>
            <a:off x="5964298" y="47362"/>
            <a:ext cx="1286316" cy="96686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71" y="13254"/>
            <a:ext cx="1192917" cy="99915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Symbol zastępczy zawartości 2"/>
          <p:cNvSpPr txBox="1">
            <a:spLocks/>
          </p:cNvSpPr>
          <p:nvPr/>
        </p:nvSpPr>
        <p:spPr>
          <a:xfrm>
            <a:off x="684792" y="2337139"/>
            <a:ext cx="10411335" cy="3005355"/>
          </a:xfrm>
          <a:prstGeom prst="rect">
            <a:avLst/>
          </a:prstGeom>
          <a:ln w="19050">
            <a:solidFill>
              <a:srgbClr val="C00000"/>
            </a:solidFill>
            <a:prstDash val="dash"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pl-PL" sz="2400" dirty="0"/>
              <a:t>Platforma, to system komputerowy pozwalający organizować i wspomagać nauczanie przez </a:t>
            </a:r>
            <a:r>
              <a:rPr lang="pl-PL" sz="2400" u="sng" dirty="0"/>
              <a:t>Internet.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400" dirty="0"/>
              <a:t>Podstawowe zadania takich systemów polegają na gromadzeniu materiałów dydaktycznych, ich organizowaniu i udostępnianiu odbiorcom przez Internet.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317" y="798282"/>
            <a:ext cx="672901" cy="672901"/>
          </a:xfrm>
          <a:prstGeom prst="rect">
            <a:avLst/>
          </a:prstGeom>
        </p:spPr>
      </p:pic>
      <p:sp>
        <p:nvSpPr>
          <p:cNvPr id="22" name="Pięciokąt 21"/>
          <p:cNvSpPr/>
          <p:nvPr/>
        </p:nvSpPr>
        <p:spPr>
          <a:xfrm>
            <a:off x="6879" y="1283145"/>
            <a:ext cx="4312227" cy="759188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/>
          <p:cNvSpPr/>
          <p:nvPr/>
        </p:nvSpPr>
        <p:spPr>
          <a:xfrm>
            <a:off x="74182" y="1307212"/>
            <a:ext cx="40158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dirty="0">
                <a:solidFill>
                  <a:srgbClr val="C00000"/>
                </a:solidFill>
                <a:latin typeface="Allura" panose="02000000000000000000" pitchFamily="50" charset="-18"/>
              </a:rPr>
              <a:t>Platforma internetowa</a:t>
            </a:r>
            <a:endParaRPr lang="pl-PL" sz="4000" dirty="0">
              <a:solidFill>
                <a:srgbClr val="C00000"/>
              </a:solidFill>
            </a:endParaRPr>
          </a:p>
        </p:txBody>
      </p:sp>
      <p:pic>
        <p:nvPicPr>
          <p:cNvPr id="26" name="Picture 4" descr="efront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706" y="5401190"/>
            <a:ext cx="25717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606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24147" t="21137" r="23706" b="16471"/>
          <a:stretch/>
        </p:blipFill>
        <p:spPr>
          <a:xfrm>
            <a:off x="1739154" y="742951"/>
            <a:ext cx="8786387" cy="5913343"/>
          </a:xfrm>
          <a:prstGeom prst="rect">
            <a:avLst/>
          </a:prstGeom>
        </p:spPr>
      </p:pic>
      <p:sp>
        <p:nvSpPr>
          <p:cNvPr id="4" name="Pięciokąt 3"/>
          <p:cNvSpPr/>
          <p:nvPr/>
        </p:nvSpPr>
        <p:spPr>
          <a:xfrm>
            <a:off x="7044267" y="4222045"/>
            <a:ext cx="5147733" cy="1456266"/>
          </a:xfrm>
          <a:prstGeom prst="homePlate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dirty="0" smtClean="0">
                <a:solidFill>
                  <a:schemeClr val="tx1"/>
                </a:solidFill>
              </a:rPr>
              <a:t>Plan lekcji z geografii: </a:t>
            </a:r>
            <a:r>
              <a:rPr lang="pl-PL" sz="2800" dirty="0">
                <a:solidFill>
                  <a:schemeClr val="tx1"/>
                </a:solidFill>
              </a:rPr>
              <a:t>Elektrownie atomowe na </a:t>
            </a:r>
            <a:r>
              <a:rPr lang="pl-PL" sz="2800" dirty="0" smtClean="0">
                <a:solidFill>
                  <a:schemeClr val="tx1"/>
                </a:solidFill>
              </a:rPr>
              <a:t>świecie</a:t>
            </a:r>
            <a:endParaRPr lang="pl-PL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38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20176" t="20666" r="19647" b="19882"/>
          <a:stretch/>
        </p:blipFill>
        <p:spPr>
          <a:xfrm>
            <a:off x="799681" y="456742"/>
            <a:ext cx="10891386" cy="605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83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14619" t="24275" r="16293" b="11765"/>
          <a:stretch/>
        </p:blipFill>
        <p:spPr>
          <a:xfrm>
            <a:off x="578603" y="426831"/>
            <a:ext cx="10995596" cy="57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22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5353" t="11865" r="25471" b="16004"/>
          <a:stretch/>
        </p:blipFill>
        <p:spPr>
          <a:xfrm>
            <a:off x="731534" y="0"/>
            <a:ext cx="11151265" cy="6571281"/>
          </a:xfrm>
          <a:prstGeom prst="rect">
            <a:avLst/>
          </a:prstGeom>
        </p:spPr>
      </p:pic>
      <p:sp>
        <p:nvSpPr>
          <p:cNvPr id="4" name="Pięciokąt 3"/>
          <p:cNvSpPr/>
          <p:nvPr/>
        </p:nvSpPr>
        <p:spPr>
          <a:xfrm>
            <a:off x="7439379" y="2607734"/>
            <a:ext cx="4752622" cy="759188"/>
          </a:xfrm>
          <a:prstGeom prst="homePlate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dirty="0" smtClean="0">
                <a:solidFill>
                  <a:schemeClr val="tx1"/>
                </a:solidFill>
              </a:rPr>
              <a:t>Plan lekcji: Bezpieczne wakacje nad wodą.</a:t>
            </a:r>
            <a:endParaRPr lang="pl-PL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56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5794" t="12353" r="27941" b="6863"/>
          <a:stretch/>
        </p:blipFill>
        <p:spPr>
          <a:xfrm>
            <a:off x="1645026" y="376518"/>
            <a:ext cx="8922187" cy="611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59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9589" t="23176" r="31206" b="8431"/>
          <a:stretch/>
        </p:blipFill>
        <p:spPr>
          <a:xfrm>
            <a:off x="1524001" y="564777"/>
            <a:ext cx="9022977" cy="586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15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30170" r="30088"/>
          <a:stretch/>
        </p:blipFill>
        <p:spPr>
          <a:xfrm>
            <a:off x="1806388" y="806824"/>
            <a:ext cx="8669162" cy="5405717"/>
          </a:xfrm>
          <a:prstGeom prst="rect">
            <a:avLst/>
          </a:prstGeom>
        </p:spPr>
      </p:pic>
      <p:sp>
        <p:nvSpPr>
          <p:cNvPr id="4" name="Pięciokąt 3"/>
          <p:cNvSpPr/>
          <p:nvPr/>
        </p:nvSpPr>
        <p:spPr>
          <a:xfrm>
            <a:off x="113017" y="47636"/>
            <a:ext cx="6299072" cy="759188"/>
          </a:xfrm>
          <a:prstGeom prst="homePlate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dirty="0">
                <a:solidFill>
                  <a:schemeClr val="tx1"/>
                </a:solidFill>
              </a:rPr>
              <a:t>Temat: Problem otyłości na świecie</a:t>
            </a:r>
            <a:endParaRPr lang="pl-PL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364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16030" t="9569" r="13294" b="7451"/>
          <a:stretch/>
        </p:blipFill>
        <p:spPr>
          <a:xfrm>
            <a:off x="1772427" y="497542"/>
            <a:ext cx="8653527" cy="5715001"/>
          </a:xfrm>
          <a:prstGeom prst="rect">
            <a:avLst/>
          </a:prstGeom>
        </p:spPr>
      </p:pic>
      <p:sp>
        <p:nvSpPr>
          <p:cNvPr id="4" name="Pięciokąt 3"/>
          <p:cNvSpPr/>
          <p:nvPr/>
        </p:nvSpPr>
        <p:spPr>
          <a:xfrm>
            <a:off x="113017" y="47636"/>
            <a:ext cx="4176761" cy="759188"/>
          </a:xfrm>
          <a:prstGeom prst="homePlate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solidFill>
                  <a:schemeClr val="tx1"/>
                </a:solidFill>
              </a:rPr>
              <a:t>Przykład gry</a:t>
            </a:r>
            <a:endParaRPr lang="pl-PL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27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25294" t="10000" r="20971" b="4823"/>
          <a:stretch/>
        </p:blipFill>
        <p:spPr>
          <a:xfrm>
            <a:off x="2286769" y="403412"/>
            <a:ext cx="6982738" cy="622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22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8618" r="6941" b="19075"/>
          <a:stretch/>
        </p:blipFill>
        <p:spPr>
          <a:xfrm>
            <a:off x="1602198" y="908524"/>
            <a:ext cx="9065802" cy="488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00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/>
          <p:cNvSpPr/>
          <p:nvPr/>
        </p:nvSpPr>
        <p:spPr>
          <a:xfrm>
            <a:off x="94129" y="1169895"/>
            <a:ext cx="11981329" cy="769386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reflection blurRad="6350" stA="50000" endA="300" endPos="90000" dist="50800" dir="5400000" sy="-100000" algn="bl" rotWithShape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ięciokąt 1"/>
          <p:cNvSpPr/>
          <p:nvPr/>
        </p:nvSpPr>
        <p:spPr>
          <a:xfrm>
            <a:off x="0" y="256407"/>
            <a:ext cx="4312227" cy="759188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0" y="256407"/>
            <a:ext cx="40158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dirty="0">
                <a:solidFill>
                  <a:srgbClr val="C00000"/>
                </a:solidFill>
                <a:latin typeface="Allura" panose="02000000000000000000" pitchFamily="50" charset="-18"/>
              </a:rPr>
              <a:t>Platforma internetowa</a:t>
            </a:r>
            <a:endParaRPr lang="pl-PL" sz="4000" dirty="0">
              <a:solidFill>
                <a:srgbClr val="C0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32688" y="1276135"/>
            <a:ext cx="9840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Edukacja zdrowotna uwzględniona w różnych przedmiotach</a:t>
            </a:r>
            <a:r>
              <a:rPr lang="pl-PL" sz="24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:</a:t>
            </a:r>
            <a:endParaRPr lang="pl-PL" sz="24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597267" y="2195185"/>
            <a:ext cx="7834746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>
                <a:latin typeface="Century Gothic" panose="020B0502020202020204" pitchFamily="34" charset="0"/>
              </a:rPr>
              <a:t>Biologia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 smtClean="0">
                <a:latin typeface="Century Gothic" panose="020B0502020202020204" pitchFamily="34" charset="0"/>
              </a:rPr>
              <a:t>Chemia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 smtClean="0">
                <a:latin typeface="Century Gothic" panose="020B0502020202020204" pitchFamily="34" charset="0"/>
              </a:rPr>
              <a:t>Doradztwo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>
                <a:latin typeface="Century Gothic" panose="020B0502020202020204" pitchFamily="34" charset="0"/>
              </a:rPr>
              <a:t>Fizyka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>
                <a:latin typeface="Century Gothic" panose="020B0502020202020204" pitchFamily="34" charset="0"/>
              </a:rPr>
              <a:t>Geografia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>
                <a:latin typeface="Century Gothic" panose="020B0502020202020204" pitchFamily="34" charset="0"/>
              </a:rPr>
              <a:t>Godzina wychowawcza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>
                <a:latin typeface="Century Gothic" panose="020B0502020202020204" pitchFamily="34" charset="0"/>
              </a:rPr>
              <a:t>Informatyka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 smtClean="0">
                <a:latin typeface="Century Gothic" panose="020B0502020202020204" pitchFamily="34" charset="0"/>
              </a:rPr>
              <a:t>Język </a:t>
            </a:r>
            <a:r>
              <a:rPr lang="pl-PL" dirty="0">
                <a:latin typeface="Century Gothic" panose="020B0502020202020204" pitchFamily="34" charset="0"/>
              </a:rPr>
              <a:t>angielski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 smtClean="0">
                <a:latin typeface="Century Gothic" panose="020B0502020202020204" pitchFamily="34" charset="0"/>
              </a:rPr>
              <a:t>Matematyka</a:t>
            </a:r>
            <a:endParaRPr lang="pl-PL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>
                <a:latin typeface="Century Gothic" panose="020B0502020202020204" pitchFamily="34" charset="0"/>
              </a:rPr>
              <a:t>Muzyka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>
                <a:latin typeface="Century Gothic" panose="020B0502020202020204" pitchFamily="34" charset="0"/>
              </a:rPr>
              <a:t>Wychowanie </a:t>
            </a:r>
            <a:r>
              <a:rPr lang="pl-PL" dirty="0" smtClean="0">
                <a:latin typeface="Century Gothic" panose="020B0502020202020204" pitchFamily="34" charset="0"/>
              </a:rPr>
              <a:t>fizyczne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6" name="Picture 6" descr="https://upload.wikimedia.org/wikipedia/commons/thumb/c/c1/Flag_of_Hungary.svg/240px-Flag_of_Hungary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413" y="4078170"/>
            <a:ext cx="2285796" cy="1302598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38" y="4526592"/>
            <a:ext cx="2232196" cy="1183932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http://vignette4.wikia.nocookie.net/callofduty/images/7/7a/Flaga-polska.jpg/revision/latest?cb=20140630230002&amp;path-prefix=p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640" y="2798590"/>
            <a:ext cx="2232196" cy="1338608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pload.wikimedia.org/wikipedia/commons/thumb/a/ae/Flag_of_the_United_Kingdom.svg/240px-Flag_of_the_United_Kingdom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968" y="2744894"/>
            <a:ext cx="2317283" cy="115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efro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708" y="-55999"/>
            <a:ext cx="25717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216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14617" t="11098" r="11529" b="7155"/>
          <a:stretch/>
        </p:blipFill>
        <p:spPr>
          <a:xfrm>
            <a:off x="1524000" y="787444"/>
            <a:ext cx="8821272" cy="549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83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24941" t="9843" r="23000" b="5115"/>
          <a:stretch/>
        </p:blipFill>
        <p:spPr>
          <a:xfrm>
            <a:off x="2624030" y="147919"/>
            <a:ext cx="6995102" cy="642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50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11353" t="10000" r="12412" b="6074"/>
          <a:stretch/>
        </p:blipFill>
        <p:spPr>
          <a:xfrm>
            <a:off x="1645025" y="524437"/>
            <a:ext cx="8924975" cy="552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61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79494" y="215153"/>
            <a:ext cx="3939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Test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19294" t="26123" r="33588" b="4862"/>
          <a:stretch/>
        </p:blipFill>
        <p:spPr>
          <a:xfrm>
            <a:off x="2572872" y="399820"/>
            <a:ext cx="7530352" cy="6204299"/>
          </a:xfrm>
          <a:prstGeom prst="rect">
            <a:avLst/>
          </a:prstGeom>
        </p:spPr>
      </p:pic>
      <p:sp>
        <p:nvSpPr>
          <p:cNvPr id="4" name="Pięciokąt 3"/>
          <p:cNvSpPr/>
          <p:nvPr/>
        </p:nvSpPr>
        <p:spPr>
          <a:xfrm>
            <a:off x="113017" y="47636"/>
            <a:ext cx="6299072" cy="759188"/>
          </a:xfrm>
          <a:prstGeom prst="homePlate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dirty="0" smtClean="0">
                <a:solidFill>
                  <a:schemeClr val="tx1"/>
                </a:solidFill>
              </a:rPr>
              <a:t>Test z biologii</a:t>
            </a:r>
            <a:endParaRPr lang="pl-PL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53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867378" y="2551289"/>
            <a:ext cx="8015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smtClean="0">
                <a:latin typeface="Adobe Caslon Pro Bold" panose="0205070206050A020403" pitchFamily="18" charset="-18"/>
              </a:rPr>
              <a:t>Dziękuję za uwagę </a:t>
            </a:r>
            <a:r>
              <a:rPr lang="pl-PL" sz="5400" dirty="0" smtClean="0">
                <a:latin typeface="Adobe Caslon Pro Bold" panose="0205070206050A020403" pitchFamily="18" charset="-18"/>
                <a:sym typeface="Wingdings" panose="05000000000000000000" pitchFamily="2" charset="2"/>
              </a:rPr>
              <a:t></a:t>
            </a:r>
            <a:endParaRPr lang="pl-PL" sz="5400" dirty="0">
              <a:latin typeface="Adobe Caslon Pro Bold" panose="0205070206050A020403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83495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053351" y="2487706"/>
            <a:ext cx="8175812" cy="3669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2400" dirty="0" smtClean="0">
                <a:latin typeface="Century Gothic" panose="020B0502020202020204" pitchFamily="34" charset="0"/>
              </a:rPr>
              <a:t>Plany </a:t>
            </a:r>
            <a:r>
              <a:rPr lang="pl-PL" sz="2400" dirty="0">
                <a:latin typeface="Century Gothic" panose="020B0502020202020204" pitchFamily="34" charset="0"/>
              </a:rPr>
              <a:t>lekcji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2400" dirty="0">
                <a:latin typeface="Century Gothic" panose="020B0502020202020204" pitchFamily="34" charset="0"/>
              </a:rPr>
              <a:t>Testy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2400" dirty="0">
                <a:latin typeface="Century Gothic" panose="020B0502020202020204" pitchFamily="34" charset="0"/>
              </a:rPr>
              <a:t>Krzyżówki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2400" dirty="0">
                <a:latin typeface="Century Gothic" panose="020B0502020202020204" pitchFamily="34" charset="0"/>
              </a:rPr>
              <a:t>Ankiety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2400" dirty="0">
                <a:latin typeface="Century Gothic" panose="020B0502020202020204" pitchFamily="34" charset="0"/>
              </a:rPr>
              <a:t>Zabawy </a:t>
            </a:r>
          </a:p>
        </p:txBody>
      </p:sp>
      <p:sp>
        <p:nvSpPr>
          <p:cNvPr id="4" name="Pięciokąt 3"/>
          <p:cNvSpPr/>
          <p:nvPr/>
        </p:nvSpPr>
        <p:spPr>
          <a:xfrm>
            <a:off x="0" y="256407"/>
            <a:ext cx="4312227" cy="759188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0" y="256407"/>
            <a:ext cx="40158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dirty="0">
                <a:solidFill>
                  <a:srgbClr val="C00000"/>
                </a:solidFill>
                <a:latin typeface="Allura" panose="02000000000000000000" pitchFamily="50" charset="-18"/>
              </a:rPr>
              <a:t>Platforma internetowa</a:t>
            </a:r>
            <a:endParaRPr lang="pl-PL" sz="4000" dirty="0">
              <a:solidFill>
                <a:srgbClr val="C00000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94129" y="1169895"/>
            <a:ext cx="11981329" cy="769386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reflection blurRad="6350" stA="50000" endA="300" endPos="90000" dist="50800" dir="5400000" sy="-100000" algn="bl" rotWithShape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Prostokąt 1"/>
          <p:cNvSpPr/>
          <p:nvPr/>
        </p:nvSpPr>
        <p:spPr>
          <a:xfrm>
            <a:off x="152397" y="1323755"/>
            <a:ext cx="55771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latin typeface="Century Gothic" panose="020B0502020202020204" pitchFamily="34" charset="0"/>
              </a:rPr>
              <a:t>Na platformie zostały zamieszczone:</a:t>
            </a:r>
          </a:p>
        </p:txBody>
      </p:sp>
      <p:pic>
        <p:nvPicPr>
          <p:cNvPr id="1026" name="Picture 2" descr="http://image.slidesharecdn.com/scenariuszprzedszkole-130518095335-phpapp02/95/scenariusz-przedszkole-1-638.jpg?cb=13688708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448" y="2333845"/>
            <a:ext cx="2447364" cy="346151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2.gstatic.com/images?q=tbn:ANd9GcQwVxpnkDjlubP4aoUcuuTuFDM5q8V8MvOhTR-QiqRdixh0jRj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793" y="3483772"/>
            <a:ext cx="3506974" cy="233798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otoforum.gazeta.pl/photo/1/rb/qa/wzpg/GiIma6d6kheUhisjD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037" y="4322343"/>
            <a:ext cx="3354185" cy="217519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luxmed.pl/_files/UserFiles/Image/grafika/ankiety_satysfakcj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280" y="2316659"/>
            <a:ext cx="3333750" cy="250507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encrypted-tbn1.gstatic.com/images?q=tbn:ANd9GcT9YHTE-L1OosdDI6_SlLAOa4FjcTfv8Lmawj09sc98hJAOPOM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396" y="3937577"/>
            <a:ext cx="3251437" cy="225234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fron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317" y="-67970"/>
            <a:ext cx="25717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897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7683" y="1344707"/>
            <a:ext cx="11981329" cy="769386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reflection blurRad="6350" stA="50000" endA="300" endPos="90000" dist="50800" dir="5400000" sy="-100000" algn="bl" rotWithShape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ięciokąt 2"/>
          <p:cNvSpPr/>
          <p:nvPr/>
        </p:nvSpPr>
        <p:spPr>
          <a:xfrm>
            <a:off x="0" y="256407"/>
            <a:ext cx="4312227" cy="759188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0" y="256407"/>
            <a:ext cx="40158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dirty="0">
                <a:solidFill>
                  <a:srgbClr val="C00000"/>
                </a:solidFill>
                <a:latin typeface="Allura" panose="02000000000000000000" pitchFamily="50" charset="-18"/>
              </a:rPr>
              <a:t>Platforma internetowa</a:t>
            </a:r>
            <a:endParaRPr lang="pl-PL" sz="4000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73825" y="1467790"/>
            <a:ext cx="60356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dirty="0">
                <a:latin typeface="Century Gothic" panose="020B0502020202020204" pitchFamily="34" charset="0"/>
              </a:rPr>
              <a:t>Konta na platformie </a:t>
            </a:r>
            <a:r>
              <a:rPr lang="pl-PL" sz="2800" dirty="0" smtClean="0">
                <a:latin typeface="Century Gothic" panose="020B0502020202020204" pitchFamily="34" charset="0"/>
              </a:rPr>
              <a:t>internetowej:</a:t>
            </a:r>
            <a:endParaRPr lang="pl-PL" sz="2800" dirty="0">
              <a:latin typeface="Century Gothic" panose="020B0502020202020204" pitchFamily="34" charset="0"/>
            </a:endParaRPr>
          </a:p>
        </p:txBody>
      </p:sp>
      <p:pic>
        <p:nvPicPr>
          <p:cNvPr id="6" name="Picture 6" descr="https://upload.wikimedia.org/wikipedia/commons/thumb/c/c1/Flag_of_Hungary.svg/240px-Flag_of_Hungary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642" y="3123803"/>
            <a:ext cx="1934271" cy="1044085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24" y="3123803"/>
            <a:ext cx="2078240" cy="1102276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http://vignette4.wikia.nocookie.net/callofduty/images/7/7a/Flaga-polska.jpg/revision/latest?cb=20140630230002&amp;path-prefix=p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58" y="3123803"/>
            <a:ext cx="2292213" cy="110227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/>
          <p:cNvSpPr/>
          <p:nvPr/>
        </p:nvSpPr>
        <p:spPr>
          <a:xfrm>
            <a:off x="1501587" y="4841806"/>
            <a:ext cx="2621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atin typeface="Century Gothic" panose="020B0502020202020204" pitchFamily="34" charset="0"/>
              </a:rPr>
              <a:t>24 </a:t>
            </a:r>
            <a:r>
              <a:rPr lang="pl-PL" sz="2400" dirty="0" smtClean="0">
                <a:latin typeface="Century Gothic" panose="020B0502020202020204" pitchFamily="34" charset="0"/>
              </a:rPr>
              <a:t>nauczycieli</a:t>
            </a:r>
            <a:endParaRPr lang="pl-PL" sz="2400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://www.fieldoo.com/resources/img/bullet_accep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70" y="4841806"/>
            <a:ext cx="516771" cy="51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1501587" y="5432648"/>
            <a:ext cx="1834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latin typeface="Century Gothic" panose="020B0502020202020204" pitchFamily="34" charset="0"/>
              </a:rPr>
              <a:t>33 uczniów</a:t>
            </a:r>
          </a:p>
        </p:txBody>
      </p:sp>
      <p:pic>
        <p:nvPicPr>
          <p:cNvPr id="12" name="Picture 2" descr="http://www.fieldoo.com/resources/img/bullet_accep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94" y="5411084"/>
            <a:ext cx="516771" cy="51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rostokąt 12"/>
          <p:cNvSpPr/>
          <p:nvPr/>
        </p:nvSpPr>
        <p:spPr>
          <a:xfrm>
            <a:off x="5405717" y="4896912"/>
            <a:ext cx="2621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latin typeface="Century Gothic" panose="020B0502020202020204" pitchFamily="34" charset="0"/>
              </a:rPr>
              <a:t>10 nauczycieli</a:t>
            </a:r>
            <a:endParaRPr lang="pl-PL" sz="2400" dirty="0">
              <a:latin typeface="Century Gothic" panose="020B0502020202020204" pitchFamily="34" charset="0"/>
            </a:endParaRPr>
          </a:p>
        </p:txBody>
      </p:sp>
      <p:pic>
        <p:nvPicPr>
          <p:cNvPr id="14" name="Picture 2" descr="http://www.fieldoo.com/resources/img/bullet_accep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896912"/>
            <a:ext cx="516771" cy="51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5405717" y="5487754"/>
            <a:ext cx="1834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 smtClean="0">
                <a:latin typeface="Century Gothic" panose="020B0502020202020204" pitchFamily="34" charset="0"/>
              </a:rPr>
              <a:t>30 </a:t>
            </a:r>
            <a:r>
              <a:rPr lang="pl-PL" sz="2400" dirty="0">
                <a:latin typeface="Century Gothic" panose="020B0502020202020204" pitchFamily="34" charset="0"/>
              </a:rPr>
              <a:t>uczniów</a:t>
            </a:r>
          </a:p>
        </p:txBody>
      </p:sp>
      <p:pic>
        <p:nvPicPr>
          <p:cNvPr id="16" name="Picture 2" descr="http://www.fieldoo.com/resources/img/bullet_accep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524" y="5466190"/>
            <a:ext cx="516771" cy="51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ostokąt 16"/>
          <p:cNvSpPr/>
          <p:nvPr/>
        </p:nvSpPr>
        <p:spPr>
          <a:xfrm>
            <a:off x="9320188" y="4841806"/>
            <a:ext cx="2621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latin typeface="Century Gothic" panose="020B0502020202020204" pitchFamily="34" charset="0"/>
              </a:rPr>
              <a:t>22 nauczycieli</a:t>
            </a:r>
            <a:endParaRPr lang="pl-PL" sz="2400" dirty="0">
              <a:latin typeface="Century Gothic" panose="020B0502020202020204" pitchFamily="34" charset="0"/>
            </a:endParaRPr>
          </a:p>
        </p:txBody>
      </p:sp>
      <p:pic>
        <p:nvPicPr>
          <p:cNvPr id="18" name="Picture 2" descr="http://www.fieldoo.com/resources/img/bullet_accep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871" y="4841806"/>
            <a:ext cx="516771" cy="51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rostokąt 18"/>
          <p:cNvSpPr/>
          <p:nvPr/>
        </p:nvSpPr>
        <p:spPr>
          <a:xfrm>
            <a:off x="9320188" y="5432648"/>
            <a:ext cx="1834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 smtClean="0">
                <a:latin typeface="Century Gothic" panose="020B0502020202020204" pitchFamily="34" charset="0"/>
              </a:rPr>
              <a:t>32 </a:t>
            </a:r>
            <a:r>
              <a:rPr lang="pl-PL" sz="2400" dirty="0">
                <a:latin typeface="Century Gothic" panose="020B0502020202020204" pitchFamily="34" charset="0"/>
              </a:rPr>
              <a:t>uczniów</a:t>
            </a:r>
          </a:p>
        </p:txBody>
      </p:sp>
      <p:pic>
        <p:nvPicPr>
          <p:cNvPr id="20" name="Picture 2" descr="http://www.fieldoo.com/resources/img/bullet_accep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995" y="5411084"/>
            <a:ext cx="516771" cy="51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fro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188" y="79947"/>
            <a:ext cx="25717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882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500"/>
                            </p:stCondLst>
                            <p:childTnLst>
                              <p:par>
                                <p:cTn id="8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0"/>
                            </p:stCondLst>
                            <p:childTnLst>
                              <p:par>
                                <p:cTn id="8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5" grpId="0"/>
      <p:bldP spid="1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33181" y="990919"/>
            <a:ext cx="11981329" cy="769386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reflection blurRad="6350" stA="50000" endA="300" endPos="90000" dist="50800" dir="5400000" sy="-100000" algn="bl" rotWithShape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ięciokąt 3"/>
          <p:cNvSpPr/>
          <p:nvPr/>
        </p:nvSpPr>
        <p:spPr>
          <a:xfrm>
            <a:off x="0" y="70426"/>
            <a:ext cx="4312227" cy="759188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0" y="70426"/>
            <a:ext cx="40158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dirty="0">
                <a:solidFill>
                  <a:srgbClr val="C00000"/>
                </a:solidFill>
                <a:latin typeface="Allura" panose="02000000000000000000" pitchFamily="50" charset="-18"/>
              </a:rPr>
              <a:t>Platforma internetowa</a:t>
            </a:r>
            <a:endParaRPr lang="pl-PL" sz="4000" dirty="0">
              <a:solidFill>
                <a:srgbClr val="C00000"/>
              </a:solidFill>
            </a:endParaRPr>
          </a:p>
        </p:txBody>
      </p:sp>
      <p:pic>
        <p:nvPicPr>
          <p:cNvPr id="6" name="Picture 4" descr="efro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03" y="0"/>
            <a:ext cx="1957524" cy="112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88348" y="1123764"/>
            <a:ext cx="10491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Międzynarodowe  szkolenie w </a:t>
            </a:r>
            <a:r>
              <a:rPr lang="pl-PL" sz="2400" b="1" dirty="0" smtClean="0">
                <a:latin typeface="Century Gothic" panose="020B0502020202020204" pitchFamily="34" charset="0"/>
              </a:rPr>
              <a:t>Konya w </a:t>
            </a:r>
            <a:r>
              <a:rPr lang="pl-PL" sz="24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Turcji   2-9.05.2015 </a:t>
            </a:r>
            <a:r>
              <a:rPr lang="pl-PL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r.</a:t>
            </a:r>
          </a:p>
        </p:txBody>
      </p:sp>
      <p:pic>
        <p:nvPicPr>
          <p:cNvPr id="9" name="Picture 2" descr="IMG_10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280" y="3383773"/>
            <a:ext cx="4623230" cy="3083852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27" y="2209168"/>
            <a:ext cx="3786332" cy="2524221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7431" y="4151955"/>
            <a:ext cx="3637079" cy="2591054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80" y="2225814"/>
            <a:ext cx="3761363" cy="2507575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0498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33181" y="990919"/>
            <a:ext cx="11981329" cy="769386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reflection blurRad="6350" stA="50000" endA="300" endPos="90000" dist="50800" dir="5400000" sy="-100000" algn="bl" rotWithShape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ięciokąt 3"/>
          <p:cNvSpPr/>
          <p:nvPr/>
        </p:nvSpPr>
        <p:spPr>
          <a:xfrm>
            <a:off x="0" y="70426"/>
            <a:ext cx="4312227" cy="759188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0" y="70426"/>
            <a:ext cx="40158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dirty="0">
                <a:solidFill>
                  <a:srgbClr val="C00000"/>
                </a:solidFill>
                <a:latin typeface="Allura" panose="02000000000000000000" pitchFamily="50" charset="-18"/>
              </a:rPr>
              <a:t>Platforma internetowa</a:t>
            </a:r>
            <a:endParaRPr lang="pl-PL" sz="4000" dirty="0">
              <a:solidFill>
                <a:srgbClr val="C00000"/>
              </a:solidFill>
            </a:endParaRPr>
          </a:p>
        </p:txBody>
      </p:sp>
      <p:pic>
        <p:nvPicPr>
          <p:cNvPr id="6" name="Picture 4" descr="efro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03" y="0"/>
            <a:ext cx="1957524" cy="112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402957" y="1123764"/>
            <a:ext cx="11034792" cy="477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Szkolenia </a:t>
            </a:r>
            <a:r>
              <a:rPr lang="pl-PL" sz="24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lokalne z </a:t>
            </a:r>
            <a:r>
              <a:rPr lang="pl-PL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platformy e-learningowej - maj , czerwiec 2015 r.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81" y="1982284"/>
            <a:ext cx="3460150" cy="2291787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008" y="1983370"/>
            <a:ext cx="3119335" cy="2298690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987" y="1893150"/>
            <a:ext cx="3780462" cy="2126510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673" y="3185619"/>
            <a:ext cx="3025837" cy="2269378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008" y="4617611"/>
            <a:ext cx="3119335" cy="1959143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81" y="4630420"/>
            <a:ext cx="3460150" cy="1946334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1320" y="4617611"/>
            <a:ext cx="2854538" cy="2089766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9743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8" y="2157539"/>
            <a:ext cx="3513167" cy="2634875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8" b="11944"/>
          <a:stretch/>
        </p:blipFill>
        <p:spPr>
          <a:xfrm>
            <a:off x="8371962" y="4487679"/>
            <a:ext cx="3559789" cy="2251241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Prostokąt 10"/>
          <p:cNvSpPr/>
          <p:nvPr/>
        </p:nvSpPr>
        <p:spPr>
          <a:xfrm>
            <a:off x="133181" y="990919"/>
            <a:ext cx="11981329" cy="769386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reflection blurRad="6350" stA="50000" endA="300" endPos="90000" dist="50800" dir="5400000" sy="-100000" algn="bl" rotWithShape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ięciokąt 11"/>
          <p:cNvSpPr/>
          <p:nvPr/>
        </p:nvSpPr>
        <p:spPr>
          <a:xfrm>
            <a:off x="0" y="70426"/>
            <a:ext cx="4312227" cy="759188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0" y="70426"/>
            <a:ext cx="40158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dirty="0">
                <a:solidFill>
                  <a:srgbClr val="C00000"/>
                </a:solidFill>
                <a:latin typeface="Allura" panose="02000000000000000000" pitchFamily="50" charset="-18"/>
              </a:rPr>
              <a:t>Platforma internetowa</a:t>
            </a:r>
            <a:endParaRPr lang="pl-PL" sz="4000" dirty="0">
              <a:solidFill>
                <a:srgbClr val="C00000"/>
              </a:solidFill>
            </a:endParaRPr>
          </a:p>
        </p:txBody>
      </p:sp>
      <p:pic>
        <p:nvPicPr>
          <p:cNvPr id="14" name="Picture 4" descr="efro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03" y="0"/>
            <a:ext cx="1957524" cy="112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7" t="1775"/>
          <a:stretch/>
        </p:blipFill>
        <p:spPr>
          <a:xfrm>
            <a:off x="5112621" y="2157539"/>
            <a:ext cx="4279120" cy="3216419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611" y="4008994"/>
            <a:ext cx="3259341" cy="2729927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417685" y="1123764"/>
            <a:ext cx="10446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Century Gothic" panose="020B0502020202020204" pitchFamily="34" charset="0"/>
              </a:rPr>
              <a:t>Zajęcia z uczniami</a:t>
            </a:r>
            <a:endParaRPr lang="pl-PL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211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17909" t="21737" r="39000" b="14526"/>
          <a:stretch/>
        </p:blipFill>
        <p:spPr>
          <a:xfrm>
            <a:off x="3710979" y="2202873"/>
            <a:ext cx="5516147" cy="4589538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10671" y="1027017"/>
            <a:ext cx="11981329" cy="769386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reflection blurRad="6350" stA="50000" endA="300" endPos="90000" dist="50800" dir="5400000" sy="-100000" algn="bl" rotWithShape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ięciokąt 3"/>
          <p:cNvSpPr/>
          <p:nvPr/>
        </p:nvSpPr>
        <p:spPr>
          <a:xfrm>
            <a:off x="0" y="121123"/>
            <a:ext cx="4312227" cy="759188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0" y="121123"/>
            <a:ext cx="40158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dirty="0">
                <a:solidFill>
                  <a:srgbClr val="C00000"/>
                </a:solidFill>
                <a:latin typeface="Allura" panose="02000000000000000000" pitchFamily="50" charset="-18"/>
              </a:rPr>
              <a:t>Platforma internetowa</a:t>
            </a:r>
            <a:endParaRPr lang="pl-PL" sz="4000" dirty="0">
              <a:solidFill>
                <a:srgbClr val="C0000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12471" y="1211655"/>
            <a:ext cx="9759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Century Gothic" panose="020B0502020202020204" pitchFamily="34" charset="0"/>
              </a:rPr>
              <a:t>Wybrane firmy i organizacje korzystające z systemu </a:t>
            </a:r>
            <a:r>
              <a:rPr lang="pl-PL" sz="2000" dirty="0" err="1" smtClean="0">
                <a:latin typeface="Century Gothic" panose="020B0502020202020204" pitchFamily="34" charset="0"/>
              </a:rPr>
              <a:t>eFront</a:t>
            </a:r>
            <a:r>
              <a:rPr lang="pl-PL" sz="2000" dirty="0" smtClean="0">
                <a:latin typeface="Century Gothic" panose="020B0502020202020204" pitchFamily="34" charset="0"/>
              </a:rPr>
              <a:t> w Polsce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7" name="Picture 4" descr="efro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951" y="50743"/>
            <a:ext cx="1985121" cy="113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33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2403</TotalTime>
  <Words>269</Words>
  <Application>Microsoft Office PowerPoint</Application>
  <PresentationFormat>Panoramiczny</PresentationFormat>
  <Paragraphs>98</Paragraphs>
  <Slides>34</Slides>
  <Notes>34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45" baseType="lpstr">
      <vt:lpstr>Adobe Caslon Pro Bold</vt:lpstr>
      <vt:lpstr>Adobe Garamond Pro</vt:lpstr>
      <vt:lpstr>Allura</vt:lpstr>
      <vt:lpstr>Arial</vt:lpstr>
      <vt:lpstr>Calibri</vt:lpstr>
      <vt:lpstr>Calibri Light</vt:lpstr>
      <vt:lpstr>Century Gothic</vt:lpstr>
      <vt:lpstr>Times New Roman</vt:lpstr>
      <vt:lpstr>Trajan Pro</vt:lpstr>
      <vt:lpstr>Wingdings</vt:lpstr>
      <vt:lpstr>Motyw pakietu Office</vt:lpstr>
      <vt:lpstr>Platforma internetowa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Platforma inter</dc:title>
  <dc:creator>Kamila</dc:creator>
  <cp:lastModifiedBy>Kamila</cp:lastModifiedBy>
  <cp:revision>82</cp:revision>
  <cp:lastPrinted>2016-06-07T06:08:09Z</cp:lastPrinted>
  <dcterms:created xsi:type="dcterms:W3CDTF">2016-06-04T18:03:02Z</dcterms:created>
  <dcterms:modified xsi:type="dcterms:W3CDTF">2016-06-20T11:20:59Z</dcterms:modified>
</cp:coreProperties>
</file>